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74" r:id="rId2"/>
    <p:sldId id="260" r:id="rId3"/>
    <p:sldId id="259" r:id="rId4"/>
    <p:sldId id="306" r:id="rId5"/>
    <p:sldId id="323" r:id="rId6"/>
    <p:sldId id="261" r:id="rId7"/>
    <p:sldId id="262" r:id="rId8"/>
    <p:sldId id="263" r:id="rId9"/>
    <p:sldId id="328" r:id="rId10"/>
    <p:sldId id="285" r:id="rId11"/>
    <p:sldId id="334" r:id="rId12"/>
    <p:sldId id="266" r:id="rId13"/>
    <p:sldId id="297" r:id="rId14"/>
    <p:sldId id="268" r:id="rId15"/>
    <p:sldId id="269" r:id="rId16"/>
    <p:sldId id="276" r:id="rId17"/>
    <p:sldId id="279" r:id="rId18"/>
    <p:sldId id="278" r:id="rId19"/>
    <p:sldId id="280" r:id="rId20"/>
    <p:sldId id="277" r:id="rId21"/>
    <p:sldId id="298" r:id="rId22"/>
    <p:sldId id="270" r:id="rId23"/>
    <p:sldId id="292" r:id="rId24"/>
    <p:sldId id="288" r:id="rId25"/>
    <p:sldId id="290" r:id="rId26"/>
    <p:sldId id="291" r:id="rId27"/>
    <p:sldId id="293" r:id="rId28"/>
    <p:sldId id="286" r:id="rId29"/>
    <p:sldId id="295" r:id="rId30"/>
    <p:sldId id="296" r:id="rId31"/>
    <p:sldId id="329" r:id="rId32"/>
    <p:sldId id="330" r:id="rId33"/>
    <p:sldId id="331" r:id="rId34"/>
    <p:sldId id="332" r:id="rId35"/>
    <p:sldId id="333" r:id="rId36"/>
    <p:sldId id="308" r:id="rId37"/>
    <p:sldId id="322" r:id="rId38"/>
    <p:sldId id="287" r:id="rId39"/>
    <p:sldId id="321" r:id="rId40"/>
    <p:sldId id="282" r:id="rId41"/>
    <p:sldId id="271" r:id="rId42"/>
    <p:sldId id="294" r:id="rId43"/>
    <p:sldId id="257" r:id="rId44"/>
    <p:sldId id="284" r:id="rId45"/>
    <p:sldId id="281" r:id="rId46"/>
    <p:sldId id="273"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58878" autoAdjust="0"/>
  </p:normalViewPr>
  <p:slideViewPr>
    <p:cSldViewPr snapToGrid="0">
      <p:cViewPr varScale="1">
        <p:scale>
          <a:sx n="60" d="100"/>
          <a:sy n="60" d="100"/>
        </p:scale>
        <p:origin x="1332"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では、開発者が参考にしたいテストコードを上位に推薦できるようにテストコードの順位付けをします。</a:t>
            </a:r>
            <a:endParaRPr kumimoji="1" lang="en-US" altLang="ja-JP" dirty="0" smtClean="0"/>
          </a:p>
          <a:p>
            <a:endParaRPr kumimoji="1" lang="en-US" altLang="ja-JP" dirty="0" smtClean="0"/>
          </a:p>
          <a:p>
            <a:r>
              <a:rPr kumimoji="1" lang="ja-JP" altLang="en-US" dirty="0" smtClean="0"/>
              <a:t>本研究では、ランキング手法として類似度とテストスメルに着目しています。</a:t>
            </a:r>
            <a:endParaRPr kumimoji="1" lang="en-US" altLang="ja-JP" dirty="0" smtClean="0"/>
          </a:p>
          <a:p>
            <a:endParaRPr kumimoji="1" lang="en-US" altLang="ja-JP" dirty="0" smtClean="0"/>
          </a:p>
          <a:p>
            <a:r>
              <a:rPr kumimoji="1" lang="ja-JP" altLang="en-US" dirty="0" smtClean="0"/>
              <a:t>具体的に、類似度というのは、</a:t>
            </a:r>
            <a:r>
              <a:rPr kumimoji="1" lang="en-US" altLang="ja-JP" dirty="0" smtClean="0"/>
              <a:t>Step1</a:t>
            </a:r>
            <a:r>
              <a:rPr kumimoji="1" lang="ja-JP" altLang="en-US" dirty="0" smtClean="0"/>
              <a:t>の入力コード片と類似コード片間の類似度を指します。以前の調査結果で、類似するコード間の類似度が高いほどテストコード再利用できる可能性が高いという結果を基に類似度を要素として選んでいます。</a:t>
            </a:r>
            <a:endParaRPr kumimoji="1" lang="en-US" altLang="ja-JP" dirty="0" smtClean="0"/>
          </a:p>
          <a:p>
            <a:endParaRPr kumimoji="1" lang="en-US" altLang="ja-JP" dirty="0" smtClean="0"/>
          </a:p>
          <a:p>
            <a:r>
              <a:rPr kumimoji="1" lang="ja-JP" altLang="en-US" dirty="0" smtClean="0"/>
              <a:t>また、</a:t>
            </a:r>
            <a:r>
              <a:rPr kumimoji="1" lang="en-US" altLang="ja-JP" dirty="0" smtClean="0"/>
              <a:t>Step3</a:t>
            </a:r>
            <a:r>
              <a:rPr kumimoji="1" lang="ja-JP" altLang="en-US" dirty="0" smtClean="0"/>
              <a:t>で得られたテストスメルを要素とすることで、より品質の高いテストコードを開発者に推薦します。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で、これらの</a:t>
            </a:r>
            <a:r>
              <a:rPr kumimoji="1" lang="en-US" altLang="ja-JP" dirty="0" smtClean="0"/>
              <a:t>2</a:t>
            </a:r>
            <a:r>
              <a:rPr kumimoji="1" lang="ja-JP" altLang="en-US" dirty="0" err="1" smtClean="0"/>
              <a:t>つの</a:t>
            </a:r>
            <a:r>
              <a:rPr kumimoji="1" lang="ja-JP" altLang="en-US" dirty="0" smtClean="0"/>
              <a:t>要素の内、</a:t>
            </a:r>
            <a:r>
              <a:rPr lang="ja-JP" altLang="en-US" sz="1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類似度を優先として並び替え、類似度が同じ場合テストスメルの数で順位付けるように実装しました。</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a:t>
            </a:r>
            <a:r>
              <a:rPr kumimoji="1" lang="ja-JP" altLang="en-US" dirty="0" smtClean="0"/>
              <a:t>短縮化です。</a:t>
            </a:r>
            <a:r>
              <a:rPr kumimoji="1" lang="en-US" altLang="ja-JP" dirty="0" smtClean="0"/>
              <a:t>Step3</a:t>
            </a:r>
            <a:r>
              <a:rPr kumimoji="1" lang="ja-JP" altLang="en-US" dirty="0" smtClean="0"/>
              <a:t>を短縮化するために事前</a:t>
            </a:r>
            <a:r>
              <a:rPr kumimoji="1" lang="ja-JP" altLang="en-US" dirty="0" smtClean="0"/>
              <a:t>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a:t>
            </a:r>
            <a:r>
              <a:rPr kumimoji="1" lang="ja-JP" altLang="en-US" dirty="0" smtClean="0"/>
              <a:t>高速化を実現しました</a:t>
            </a:r>
            <a:r>
              <a:rPr kumimoji="1" lang="ja-JP" altLang="en-US" dirty="0" smtClean="0"/>
              <a:t>。</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本発表では、時間の都合上評価実験</a:t>
            </a:r>
            <a:r>
              <a:rPr kumimoji="1" lang="en-US" altLang="ja-JP" dirty="0" smtClean="0"/>
              <a:t>1</a:t>
            </a:r>
            <a:r>
              <a:rPr kumimoji="1" lang="ja-JP" altLang="en-US" dirty="0" smtClean="0"/>
              <a:t>のテストコード作成支援に関する実験についての結果を報告させていただきます。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dirty="0" err="1" smtClean="0"/>
              <a:t>SuiteRec</a:t>
            </a:r>
            <a:r>
              <a:rPr kumimoji="1" lang="ja-JP" altLang="en-US" dirty="0" smtClean="0"/>
              <a:t>が開発者の</a:t>
            </a:r>
            <a:r>
              <a:rPr lang="ja-JP" altLang="en-US" sz="1200" dirty="0" smtClean="0"/>
              <a:t>テストコード作成をどの程度支援できるかを評価するために被験者実験を行いました。</a:t>
            </a:r>
            <a:endParaRPr lang="en-US" altLang="ja-JP" sz="1200"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人にあるプログラムとその仕様が書かれた</a:t>
            </a:r>
            <a:r>
              <a:rPr kumimoji="1" lang="en-US" altLang="ja-JP" sz="1200" dirty="0" smtClean="0"/>
              <a:t>3</a:t>
            </a:r>
            <a:r>
              <a:rPr kumimoji="1" lang="ja-JP" altLang="en-US" sz="1200" dirty="0" err="1" smtClean="0"/>
              <a:t>つの</a:t>
            </a:r>
            <a:r>
              <a:rPr kumimoji="1" lang="ja-JP" altLang="en-US" sz="1200" dirty="0" smtClean="0"/>
              <a:t>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こちらが、実験タスクの概要になります。各タスクで違いを出すために、プログラムの分岐の数が違っていて、タスク</a:t>
            </a:r>
            <a:r>
              <a:rPr kumimoji="1" lang="en-US" altLang="ja-JP" sz="1200" dirty="0" smtClean="0"/>
              <a:t>1</a:t>
            </a:r>
            <a:r>
              <a:rPr kumimoji="1" lang="ja-JP" altLang="en-US" sz="1200" dirty="0" smtClean="0"/>
              <a:t>から</a:t>
            </a:r>
            <a:r>
              <a:rPr kumimoji="1" lang="en-US" altLang="ja-JP" sz="1200" dirty="0" smtClean="0"/>
              <a:t>3</a:t>
            </a:r>
            <a:r>
              <a:rPr kumimoji="1" lang="ja-JP" altLang="en-US" sz="1200" dirty="0" smtClean="0"/>
              <a:t>に行くにつれて分岐の数が多くなり複雑なプログラムになっています。</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を使用した場合とそうでない場合でほとんど差がなく、どのタスクも網羅率が</a:t>
            </a:r>
            <a:r>
              <a:rPr kumimoji="1" lang="en-US" altLang="ja-JP" dirty="0" smtClean="0"/>
              <a:t>90%</a:t>
            </a:r>
            <a:r>
              <a:rPr kumimoji="1" lang="ja-JP" altLang="en-US" dirty="0" smtClean="0"/>
              <a:t>を超えています。</a:t>
            </a:r>
            <a:endParaRPr kumimoji="1" lang="en-US" altLang="ja-JP" dirty="0" smtClean="0"/>
          </a:p>
          <a:p>
            <a:endParaRPr kumimoji="1" lang="en-US" altLang="ja-JP" dirty="0" smtClean="0"/>
          </a:p>
          <a:p>
            <a:r>
              <a:rPr kumimoji="1" lang="ja-JP" altLang="en-US" dirty="0" smtClean="0"/>
              <a:t>ただ、一番複雑なプログラムであるタスク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kumimoji="1" lang="ja-JP" altLang="en-US" dirty="0" smtClean="0"/>
              <a:t>タスク</a:t>
            </a:r>
            <a:r>
              <a:rPr kumimoji="1" lang="en-US" altLang="ja-JP" dirty="0" smtClean="0"/>
              <a:t>1</a:t>
            </a:r>
            <a:r>
              <a:rPr kumimoji="1" lang="ja-JP" altLang="en-US" dirty="0" smtClean="0"/>
              <a:t>と</a:t>
            </a:r>
            <a:r>
              <a:rPr kumimoji="1" lang="en-US" altLang="ja-JP" dirty="0" smtClean="0"/>
              <a:t>3</a:t>
            </a:r>
            <a:r>
              <a:rPr kumimoji="1" lang="ja-JP" altLang="en-US" dirty="0" smtClean="0"/>
              <a:t>を見ると、</a:t>
            </a:r>
            <a:r>
              <a:rPr kumimoji="1" lang="en-US" altLang="ja-JP" dirty="0" err="1" smtClean="0"/>
              <a:t>SuiRec</a:t>
            </a:r>
            <a:r>
              <a:rPr kumimoji="1" lang="ja-JP" altLang="en-US" dirty="0" smtClean="0"/>
              <a:t>を使用した場合、タスク終了までの時間が長いことが分かります。 </a:t>
            </a:r>
            <a:endParaRPr kumimoji="1" lang="en-US" altLang="ja-JP" dirty="0" smtClean="0"/>
          </a:p>
          <a:p>
            <a:endParaRPr kumimoji="1" lang="en-US" altLang="ja-JP" dirty="0" smtClean="0"/>
          </a:p>
          <a:p>
            <a:r>
              <a:rPr kumimoji="1" lang="en-US" altLang="ja-JP" dirty="0" err="1" smtClean="0"/>
              <a:t>SuiteRec</a:t>
            </a:r>
            <a:r>
              <a:rPr kumimoji="1" lang="ja-JP" altLang="en-US" dirty="0" smtClean="0"/>
              <a:t>を使用した場合テスト作成に時間がかかる原因として、推薦される複数のテストコードを理解し、再利用する際に変更する必要があることが考えられます。</a:t>
            </a:r>
            <a:endParaRPr kumimoji="1" lang="en-US" altLang="ja-JP" dirty="0" smtClean="0"/>
          </a:p>
          <a:p>
            <a:endParaRPr kumimoji="1" lang="en-US" altLang="ja-JP" dirty="0" smtClean="0"/>
          </a:p>
          <a:p>
            <a:r>
              <a:rPr kumimoji="1" lang="ja-JP" altLang="en-US" dirty="0" smtClean="0"/>
              <a:t>被験者は、推薦されたテストコードをそのまま再利用することができません。入力コード片と類似コード片の差分に応じてテストコードを書き替える必要があります</a:t>
            </a:r>
            <a:endParaRPr kumimoji="1" lang="en-US" altLang="ja-JP"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を使用した場合とそうでない場合で検出されたテストスメルの数が少ないことが分かります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インターフェスで、推薦されるテストコードに含まれているテストスメルの情報を提示することで、その情報に基づいてテストコードを書き替えることができ、品質の高い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テストスメルが挙げられます。実際に既存研究でも、これらのテストスメルが既存プロジェクトで多く検出されていることが報告されています。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を使用しましたが、今後他のツールにも対応するようにツール拡張することを考えています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は記号実行と探索ベースの自動生成技術を統合して実装したツールであり、単体テスト自動生成における最先端のツールとなっています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r>
              <a:rPr kumimoji="1" lang="ja-JP" altLang="en-US" dirty="0" smtClean="0"/>
              <a:t>．このような原因から、コードの理解に時間を費やすことやテスト失敗の原因を特定するのが難しくなります</a:t>
            </a:r>
            <a:endParaRPr kumimoji="1" lang="ja-JP" altLang="en-US"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テストコードのメンテナンスにかかる継続的なコストは，テストコードの作成コストをはるかに上回るため，はじめから保守性に優れたテストコードを作成する必要があります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smtClean="0"/>
              <a:t>を提案します。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a:t>
            </a:r>
            <a:r>
              <a:rPr kumimoji="1" lang="ja-JP" altLang="en-US" dirty="0" smtClean="0"/>
              <a:t>に</a:t>
            </a:r>
            <a:r>
              <a:rPr kumimoji="1" lang="en-US" altLang="ja-JP" dirty="0" err="1" smtClean="0"/>
              <a:t>SuiteRec</a:t>
            </a:r>
            <a:r>
              <a:rPr kumimoji="1" lang="ja-JP" altLang="en-US" dirty="0" smtClean="0"/>
              <a:t>手法</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類似コードの検出には、既存ツールを用いて</a:t>
            </a:r>
            <a:r>
              <a:rPr kumimoji="1" lang="en-US" altLang="ja-JP" b="1" dirty="0" smtClean="0"/>
              <a:t>OSS</a:t>
            </a:r>
            <a:r>
              <a:rPr kumimoji="1" lang="ja-JP" altLang="en-US" b="1" dirty="0" smtClean="0"/>
              <a:t>プロジェクトのプロダクションコードが格納されているソースコードデータベース内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a:t>
            </a:r>
            <a:r>
              <a:rPr kumimoji="1" lang="ja-JP" altLang="en-US" dirty="0" smtClean="0"/>
              <a:t>，テストコードの検索です。</a:t>
            </a:r>
            <a:endParaRPr kumimoji="1" lang="en-US" altLang="ja-JP" dirty="0" smtClean="0"/>
          </a:p>
          <a:p>
            <a:endParaRPr kumimoji="1" lang="en-US" altLang="ja-JP" dirty="0" smtClean="0"/>
          </a:p>
          <a:p>
            <a:r>
              <a:rPr kumimoji="1" lang="en-US" altLang="ja-JP" dirty="0" smtClean="0"/>
              <a:t>Step1</a:t>
            </a:r>
            <a:r>
              <a:rPr kumimoji="1" lang="ja-JP" altLang="en-US" dirty="0" err="1" smtClean="0"/>
              <a:t>で検</a:t>
            </a:r>
            <a:r>
              <a:rPr kumimoji="1" lang="ja-JP" altLang="en-US" dirty="0" smtClean="0"/>
              <a:t>出</a:t>
            </a:r>
            <a:r>
              <a:rPr kumimoji="1" lang="ja-JP" altLang="en-US" dirty="0" smtClean="0"/>
              <a:t>された類似コード片に対応するテストコードをテストコードデータベース内から検索します。ここには、ソースコードデータベースのプロダクションコードに対応するテストコードが格納されて</a:t>
            </a:r>
            <a:r>
              <a:rPr kumimoji="1" lang="ja-JP" altLang="en-US" dirty="0" smtClean="0"/>
              <a:t>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出された類似コード片に対応するテストコードを検索します</a:t>
            </a:r>
            <a:endParaRPr kumimoji="1" lang="en-US" altLang="ja-JP" dirty="0" smtClean="0"/>
          </a:p>
          <a:p>
            <a:endParaRPr kumimoji="1" lang="en-US" altLang="ja-JP" dirty="0" smtClean="0"/>
          </a:p>
          <a:p>
            <a:r>
              <a:rPr kumimoji="1" lang="ja-JP" altLang="en-US" dirty="0" smtClean="0"/>
              <a:t>データベースからテストコード</a:t>
            </a:r>
            <a:r>
              <a:rPr kumimoji="1" lang="ja-JP" altLang="en-US" dirty="0" smtClean="0"/>
              <a:t>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行い部分一致した場合、対応付け</a:t>
            </a:r>
            <a:r>
              <a:rPr kumimoji="1" lang="ja-JP" altLang="en-US" dirty="0" smtClean="0"/>
              <a:t>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テストスメルというのはテストコードの良くない実装を表す指標のことです．要は、テストコードの設計のアンチパターンのことです</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そして、ドゥーセンらはテストコードの良くない実装を表す</a:t>
            </a:r>
            <a:r>
              <a:rPr kumimoji="1" lang="en-US" altLang="ja-JP" dirty="0" smtClean="0"/>
              <a:t>11</a:t>
            </a:r>
            <a:r>
              <a:rPr kumimoji="1" lang="ja-JP" altLang="en-US" dirty="0" smtClean="0"/>
              <a:t>種類のテストスメルを提案しました．これはのちに拡張され現在で</a:t>
            </a:r>
            <a:r>
              <a:rPr kumimoji="1" lang="ja-JP" altLang="en-US" dirty="0" smtClean="0"/>
              <a:t>は</a:t>
            </a:r>
            <a:r>
              <a:rPr kumimoji="1" lang="en-US" altLang="ja-JP" dirty="0" smtClean="0"/>
              <a:t>19</a:t>
            </a:r>
            <a:r>
              <a:rPr kumimoji="1" lang="ja-JP" altLang="en-US" dirty="0" smtClean="0"/>
              <a:t>種類</a:t>
            </a:r>
            <a:r>
              <a:rPr kumimoji="1" lang="ja-JP" altLang="en-US" dirty="0" smtClean="0"/>
              <a:t>のテストスメルが提案されています．</a:t>
            </a:r>
            <a:endParaRPr kumimoji="1" lang="en-US" altLang="ja-JP" dirty="0" smtClean="0"/>
          </a:p>
          <a:p>
            <a:endParaRPr kumimoji="1" lang="en-US" altLang="ja-JP" dirty="0" smtClean="0"/>
          </a:p>
          <a:p>
            <a:r>
              <a:rPr kumimoji="1" lang="ja-JP" altLang="en-US" dirty="0" smtClean="0"/>
              <a:t>例えば、これは</a:t>
            </a:r>
            <a:r>
              <a:rPr kumimoji="1" lang="en-US" altLang="ja-JP" dirty="0" smtClean="0"/>
              <a:t>Step2</a:t>
            </a:r>
            <a:r>
              <a:rPr kumimoji="1" lang="ja-JP" altLang="en-US" dirty="0" err="1" smtClean="0"/>
              <a:t>で検</a:t>
            </a:r>
            <a:r>
              <a:rPr kumimoji="1" lang="ja-JP" altLang="en-US" dirty="0" smtClean="0"/>
              <a:t>出されたテストコードの例ですが、このコードには、</a:t>
            </a:r>
            <a:r>
              <a:rPr kumimoji="1" lang="en-US" altLang="ja-JP" dirty="0" smtClean="0"/>
              <a:t>1</a:t>
            </a:r>
            <a:r>
              <a:rPr kumimoji="1" lang="ja-JP" altLang="en-US" dirty="0" err="1" smtClean="0"/>
              <a:t>つの</a:t>
            </a:r>
            <a:r>
              <a:rPr kumimoji="1" lang="ja-JP" altLang="en-US" dirty="0" smtClean="0"/>
              <a:t>テストメソッドに複数の</a:t>
            </a:r>
            <a:r>
              <a:rPr kumimoji="1" lang="en-US" altLang="ja-JP" dirty="0" err="1" smtClean="0"/>
              <a:t>asser</a:t>
            </a:r>
            <a:r>
              <a:rPr kumimoji="1" lang="ja-JP" altLang="en-US" dirty="0" smtClean="0"/>
              <a:t>文</a:t>
            </a:r>
            <a:r>
              <a:rPr kumimoji="1" lang="ja-JP" altLang="en-US" dirty="0" smtClean="0"/>
              <a:t>を含む場合に発生するアサーションルーレットというテストスメルが含まれています。</a:t>
            </a:r>
            <a:endParaRPr kumimoji="1" lang="en-US" altLang="ja-JP" dirty="0" smtClean="0"/>
          </a:p>
          <a:p>
            <a:endParaRPr kumimoji="1" lang="en-US" altLang="ja-JP" dirty="0" smtClean="0"/>
          </a:p>
          <a:p>
            <a:r>
              <a:rPr kumimoji="1" lang="ja-JP" altLang="en-US" dirty="0" smtClean="0"/>
              <a:t>で、これらのテストスメルを高速で検出するために</a:t>
            </a:r>
            <a:r>
              <a:rPr kumimoji="1" lang="ja-JP" altLang="en-US" dirty="0" smtClean="0"/>
              <a:t>、本研究ではテストスメル</a:t>
            </a:r>
            <a:r>
              <a:rPr kumimoji="1" lang="ja-JP" altLang="en-US" dirty="0" smtClean="0"/>
              <a:t>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401361558"/>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909660163"/>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1279276725"/>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5"/>
              <a:stretch>
                <a:fillRect/>
              </a:stretch>
            </p:blipFill>
            <p:spPr>
              <a:xfrm>
                <a:off x="953477" y="1263535"/>
                <a:ext cx="5384729" cy="3786447"/>
              </a:xfrm>
              <a:prstGeom prst="rect">
                <a:avLst/>
              </a:prstGeom>
            </p:spPr>
          </p:pic>
        </mc:Fallback>
      </mc:AlternateContent>
      <p:sp>
        <p:nvSpPr>
          <p:cNvPr id="5" name="角丸四角形 4"/>
          <p:cNvSpPr/>
          <p:nvPr/>
        </p:nvSpPr>
        <p:spPr>
          <a:xfrm>
            <a:off x="1612900" y="5346248"/>
            <a:ext cx="9609281"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a:t>
            </a:r>
            <a:r>
              <a:rPr lang="ja-JP" altLang="en-US" sz="2400" dirty="0" smtClean="0"/>
              <a:t>提案</a:t>
            </a:r>
            <a:r>
              <a:rPr lang="ja-JP" altLang="en-US" sz="2400" dirty="0" smtClean="0"/>
              <a:t>ツールの</a:t>
            </a:r>
            <a:r>
              <a:rPr lang="ja-JP" altLang="en-US" sz="2400" dirty="0" smtClean="0"/>
              <a:t>有用性を確認</a:t>
            </a:r>
            <a:endParaRPr lang="en-US" altLang="ja-JP" sz="2400" dirty="0" smtClean="0"/>
          </a:p>
          <a:p>
            <a:pPr marL="1143000" lvl="3">
              <a:spcBef>
                <a:spcPts val="1000"/>
              </a:spcBef>
            </a:pPr>
            <a:r>
              <a:rPr lang="ja-JP" altLang="en-US" sz="2200" dirty="0" smtClean="0"/>
              <a:t>カバレッジの向上</a:t>
            </a:r>
            <a:endParaRPr lang="en-US" altLang="ja-JP" sz="2200" dirty="0" smtClean="0"/>
          </a:p>
          <a:p>
            <a:pPr marL="1143000" lvl="3">
              <a:spcBef>
                <a:spcPts val="1000"/>
              </a:spcBef>
            </a:pPr>
            <a:r>
              <a:rPr lang="ja-JP" altLang="en-US" sz="2200" dirty="0" smtClean="0"/>
              <a:t>テストスメルの数</a:t>
            </a:r>
            <a:endParaRPr lang="en-US" altLang="ja-JP" sz="22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19799" y="4390331"/>
            <a:ext cx="8993630"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保守性に優れたテストコードの作成を支援するが必要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[6]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668593" y="2600830"/>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148306" y="5295681"/>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2" name="角丸四角形 1"/>
          <p:cNvSpPr/>
          <p:nvPr/>
        </p:nvSpPr>
        <p:spPr>
          <a:xfrm>
            <a:off x="1078710" y="4037764"/>
            <a:ext cx="5263096" cy="874706"/>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109" y="3893491"/>
            <a:ext cx="445604" cy="445604"/>
          </a:xfrm>
          <a:prstGeom prst="rect">
            <a:avLst/>
          </a:prstGeom>
        </p:spPr>
      </p:pic>
      <p:sp>
        <p:nvSpPr>
          <p:cNvPr id="12" name="コンテンツ プレースホルダー 2"/>
          <p:cNvSpPr txBox="1">
            <a:spLocks/>
          </p:cNvSpPr>
          <p:nvPr/>
        </p:nvSpPr>
        <p:spPr>
          <a:xfrm>
            <a:off x="6654407" y="2841916"/>
            <a:ext cx="5091031" cy="2007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[6]</a:t>
            </a:r>
          </a:p>
          <a:p>
            <a:r>
              <a:rPr lang="en-US" altLang="ja-JP" sz="2200" dirty="0" smtClean="0"/>
              <a:t>19</a:t>
            </a:r>
            <a:r>
              <a:rPr lang="ja-JP" altLang="en-US" sz="2200" dirty="0" smtClean="0"/>
              <a:t>種類のテストスメルを検出可能</a:t>
            </a:r>
            <a:endParaRPr lang="en-US" altLang="ja-JP" sz="2200" dirty="0" smtClean="0"/>
          </a:p>
          <a:p>
            <a:r>
              <a:rPr lang="ja-JP" altLang="en-US" sz="2200" dirty="0" smtClean="0"/>
              <a:t>各テストスメルの検出精度・再現率</a:t>
            </a:r>
            <a:endParaRPr lang="en-US" altLang="ja-JP" sz="2200" dirty="0" smtClean="0"/>
          </a:p>
          <a:p>
            <a:pPr lvl="1"/>
            <a:r>
              <a:rPr lang="ja-JP" altLang="en-US" sz="2200" dirty="0" smtClean="0"/>
              <a:t>精度</a:t>
            </a:r>
            <a:r>
              <a:rPr lang="en-US" altLang="ja-JP" sz="2200" dirty="0" smtClean="0"/>
              <a:t>: 85%~100%</a:t>
            </a:r>
            <a:endParaRPr lang="en-US" altLang="ja-JP" sz="2200" dirty="0"/>
          </a:p>
          <a:p>
            <a:pPr lvl="1"/>
            <a:r>
              <a:rPr lang="ja-JP" altLang="en-US" sz="2200" dirty="0" smtClean="0"/>
              <a:t>再現率</a:t>
            </a:r>
            <a:r>
              <a:rPr lang="en-US" altLang="ja-JP" sz="2200" dirty="0" smtClean="0"/>
              <a:t>: 90%~100%</a:t>
            </a:r>
          </a:p>
          <a:p>
            <a:pPr lvl="1"/>
            <a:endParaRPr lang="ja-JP" altLang="en-US" dirty="0"/>
          </a:p>
        </p:txBody>
      </p:sp>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14943</TotalTime>
  <Words>10719</Words>
  <Application>Microsoft Office PowerPoint</Application>
  <PresentationFormat>ワイド画面</PresentationFormat>
  <Paragraphs>1262</Paragraphs>
  <Slides>58</Slides>
  <Notes>47</Notes>
  <HiddenSlides>17</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58</vt:i4>
      </vt:variant>
    </vt:vector>
  </HeadingPairs>
  <TitlesOfParts>
    <vt:vector size="68"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テストコード自動生成ツールの問題</vt:lpstr>
      <vt:lpstr>提案ツール: SuiteRec</vt:lpstr>
      <vt:lpstr>提案ツールの概要</vt:lpstr>
      <vt:lpstr>Step1: 類似コード片の検出</vt:lpstr>
      <vt:lpstr>Step2: テストコードの検索</vt:lpstr>
      <vt:lpstr>Step3: テストスメルの検出</vt:lpstr>
      <vt:lpstr>Step4: 推薦されるテストコードの順位付け</vt:lpstr>
      <vt:lpstr>推薦プロセスの高速化</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カバレッジの種類</vt:lpstr>
      <vt:lpstr>ソースコードデータベース</vt:lpstr>
      <vt:lpstr>テストコードデータベース</vt:lpstr>
      <vt:lpstr>EvoSuite</vt:lpstr>
      <vt:lpstr>議論</vt:lpstr>
      <vt:lpstr>関連研究</vt:lpstr>
      <vt:lpstr>推薦プロセスの高速化</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312</cp:revision>
  <dcterms:created xsi:type="dcterms:W3CDTF">2020-01-21T13:07:49Z</dcterms:created>
  <dcterms:modified xsi:type="dcterms:W3CDTF">2020-02-02T04:07:30Z</dcterms:modified>
</cp:coreProperties>
</file>